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5" r:id="rId1"/>
  </p:sldMasterIdLst>
  <p:sldIdLst>
    <p:sldId id="256" r:id="rId2"/>
    <p:sldId id="261" r:id="rId3"/>
    <p:sldId id="280" r:id="rId4"/>
    <p:sldId id="273" r:id="rId5"/>
    <p:sldId id="274" r:id="rId6"/>
    <p:sldId id="281" r:id="rId7"/>
    <p:sldId id="27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1"/>
  </p:normalViewPr>
  <p:slideViewPr>
    <p:cSldViewPr snapToGrid="0">
      <p:cViewPr varScale="1">
        <p:scale>
          <a:sx n="104" d="100"/>
          <a:sy n="104" d="100"/>
        </p:scale>
        <p:origin x="89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3B9EA4-015D-B54C-99EF-EAC4EF0C4158}" type="datetimeFigureOut">
              <a:rPr lang="en-US" smtClean="0"/>
              <a:t>3/22/25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D427A4AD-8FE5-4746-A783-092EB77DBE9E}" type="slidenum">
              <a:rPr lang="en-US" smtClean="0"/>
              <a:t>‹#›</a:t>
            </a:fld>
            <a:endParaRPr lang="en-US"/>
          </a:p>
        </p:txBody>
      </p:sp>
    </p:spTree>
    <p:extLst>
      <p:ext uri="{BB962C8B-B14F-4D97-AF65-F5344CB8AC3E}">
        <p14:creationId xmlns:p14="http://schemas.microsoft.com/office/powerpoint/2010/main" val="2072225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3B9EA4-015D-B54C-99EF-EAC4EF0C4158}" type="datetimeFigureOut">
              <a:rPr lang="en-US" smtClean="0"/>
              <a:t>3/22/25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7A4AD-8FE5-4746-A783-092EB77DBE9E}" type="slidenum">
              <a:rPr lang="en-US" smtClean="0"/>
              <a:t>‹#›</a:t>
            </a:fld>
            <a:endParaRPr lang="en-US"/>
          </a:p>
        </p:txBody>
      </p:sp>
    </p:spTree>
    <p:extLst>
      <p:ext uri="{BB962C8B-B14F-4D97-AF65-F5344CB8AC3E}">
        <p14:creationId xmlns:p14="http://schemas.microsoft.com/office/powerpoint/2010/main" val="1956331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623B9EA4-015D-B54C-99EF-EAC4EF0C4158}" type="datetimeFigureOut">
              <a:rPr lang="en-US" smtClean="0"/>
              <a:t>3/22/25</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427A4AD-8FE5-4746-A783-092EB77DBE9E}" type="slidenum">
              <a:rPr lang="en-US" smtClean="0"/>
              <a:t>‹#›</a:t>
            </a:fld>
            <a:endParaRPr lang="en-US"/>
          </a:p>
        </p:txBody>
      </p:sp>
    </p:spTree>
    <p:extLst>
      <p:ext uri="{BB962C8B-B14F-4D97-AF65-F5344CB8AC3E}">
        <p14:creationId xmlns:p14="http://schemas.microsoft.com/office/powerpoint/2010/main" val="595281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3B9EA4-015D-B54C-99EF-EAC4EF0C4158}" type="datetimeFigureOut">
              <a:rPr lang="en-US" smtClean="0"/>
              <a:t>3/22/25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27A4AD-8FE5-4746-A783-092EB77DBE9E}" type="slidenum">
              <a:rPr lang="en-US" smtClean="0"/>
              <a:t>‹#›</a:t>
            </a:fld>
            <a:endParaRPr lang="en-US"/>
          </a:p>
        </p:txBody>
      </p:sp>
    </p:spTree>
    <p:extLst>
      <p:ext uri="{BB962C8B-B14F-4D97-AF65-F5344CB8AC3E}">
        <p14:creationId xmlns:p14="http://schemas.microsoft.com/office/powerpoint/2010/main" val="2805942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3B9EA4-015D-B54C-99EF-EAC4EF0C4158}" type="datetimeFigureOut">
              <a:rPr lang="en-US" smtClean="0"/>
              <a:t>3/22/25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27A4AD-8FE5-4746-A783-092EB77DBE9E}"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91923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23B9EA4-015D-B54C-99EF-EAC4EF0C4158}" type="datetimeFigureOut">
              <a:rPr lang="en-US" smtClean="0"/>
              <a:t>3/22/25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27A4AD-8FE5-4746-A783-092EB77DBE9E}"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42064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3B9EA4-015D-B54C-99EF-EAC4EF0C4158}" type="datetimeFigureOut">
              <a:rPr lang="en-US" smtClean="0"/>
              <a:t>3/22/25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27A4AD-8FE5-4746-A783-092EB77DBE9E}" type="slidenum">
              <a:rPr lang="en-US" smtClean="0"/>
              <a:t>‹#›</a:t>
            </a:fld>
            <a:endParaRPr lang="en-US"/>
          </a:p>
        </p:txBody>
      </p:sp>
    </p:spTree>
    <p:extLst>
      <p:ext uri="{BB962C8B-B14F-4D97-AF65-F5344CB8AC3E}">
        <p14:creationId xmlns:p14="http://schemas.microsoft.com/office/powerpoint/2010/main" val="1245714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3B9EA4-015D-B54C-99EF-EAC4EF0C4158}" type="datetimeFigureOut">
              <a:rPr lang="en-US" smtClean="0"/>
              <a:t>3/22/25</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427A4AD-8FE5-4746-A783-092EB77DBE9E}" type="slidenum">
              <a:rPr lang="en-US" smtClean="0"/>
              <a:t>‹#›</a:t>
            </a:fld>
            <a:endParaRPr lang="en-US"/>
          </a:p>
        </p:txBody>
      </p:sp>
    </p:spTree>
    <p:extLst>
      <p:ext uri="{BB962C8B-B14F-4D97-AF65-F5344CB8AC3E}">
        <p14:creationId xmlns:p14="http://schemas.microsoft.com/office/powerpoint/2010/main" val="3107781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3B9EA4-015D-B54C-99EF-EAC4EF0C4158}" type="datetimeFigureOut">
              <a:rPr lang="en-US" smtClean="0"/>
              <a:t>3/22/25</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427A4AD-8FE5-4746-A783-092EB77DBE9E}" type="slidenum">
              <a:rPr lang="en-US" smtClean="0"/>
              <a:t>‹#›</a:t>
            </a:fld>
            <a:endParaRPr lang="en-US"/>
          </a:p>
        </p:txBody>
      </p:sp>
    </p:spTree>
    <p:extLst>
      <p:ext uri="{BB962C8B-B14F-4D97-AF65-F5344CB8AC3E}">
        <p14:creationId xmlns:p14="http://schemas.microsoft.com/office/powerpoint/2010/main" val="2547297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3B9EA4-015D-B54C-99EF-EAC4EF0C4158}" type="datetimeFigureOut">
              <a:rPr lang="en-US" smtClean="0"/>
              <a:t>3/22/25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7A4AD-8FE5-4746-A783-092EB77DBE9E}" type="slidenum">
              <a:rPr lang="en-US" smtClean="0"/>
              <a:t>‹#›</a:t>
            </a:fld>
            <a:endParaRPr lang="en-US"/>
          </a:p>
        </p:txBody>
      </p:sp>
    </p:spTree>
    <p:extLst>
      <p:ext uri="{BB962C8B-B14F-4D97-AF65-F5344CB8AC3E}">
        <p14:creationId xmlns:p14="http://schemas.microsoft.com/office/powerpoint/2010/main" val="2490316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3B9EA4-015D-B54C-99EF-EAC4EF0C4158}" type="datetimeFigureOut">
              <a:rPr lang="en-US" smtClean="0"/>
              <a:t>3/22/25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7A4AD-8FE5-4746-A783-092EB77DBE9E}" type="slidenum">
              <a:rPr lang="en-US" smtClean="0"/>
              <a:t>‹#›</a:t>
            </a:fld>
            <a:endParaRPr lang="en-US"/>
          </a:p>
        </p:txBody>
      </p:sp>
    </p:spTree>
    <p:extLst>
      <p:ext uri="{BB962C8B-B14F-4D97-AF65-F5344CB8AC3E}">
        <p14:creationId xmlns:p14="http://schemas.microsoft.com/office/powerpoint/2010/main" val="4266648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623B9EA4-015D-B54C-99EF-EAC4EF0C4158}" type="datetimeFigureOut">
              <a:rPr lang="en-US" smtClean="0"/>
              <a:t>3/22/25</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D427A4AD-8FE5-4746-A783-092EB77DBE9E}" type="slidenum">
              <a:rPr lang="en-US" smtClean="0"/>
              <a:t>‹#›</a:t>
            </a:fld>
            <a:endParaRPr lang="en-US"/>
          </a:p>
        </p:txBody>
      </p:sp>
    </p:spTree>
    <p:extLst>
      <p:ext uri="{BB962C8B-B14F-4D97-AF65-F5344CB8AC3E}">
        <p14:creationId xmlns:p14="http://schemas.microsoft.com/office/powerpoint/2010/main" val="486319483"/>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5F861-9278-3AAF-95A0-8BC32CF303C9}"/>
              </a:ext>
            </a:extLst>
          </p:cNvPr>
          <p:cNvSpPr>
            <a:spLocks noGrp="1"/>
          </p:cNvSpPr>
          <p:nvPr>
            <p:ph type="ctrTitle"/>
          </p:nvPr>
        </p:nvSpPr>
        <p:spPr/>
        <p:txBody>
          <a:bodyPr/>
          <a:lstStyle/>
          <a:p>
            <a:r>
              <a:rPr lang="en-US" sz="8000" dirty="0"/>
              <a:t>God, Is that Really You?</a:t>
            </a:r>
          </a:p>
        </p:txBody>
      </p:sp>
      <p:sp>
        <p:nvSpPr>
          <p:cNvPr id="3" name="Subtitle 2">
            <a:extLst>
              <a:ext uri="{FF2B5EF4-FFF2-40B4-BE49-F238E27FC236}">
                <a16:creationId xmlns:a16="http://schemas.microsoft.com/office/drawing/2014/main" id="{F3B3996F-D3FD-40BF-44E3-EE84A80ACE12}"/>
              </a:ext>
            </a:extLst>
          </p:cNvPr>
          <p:cNvSpPr>
            <a:spLocks noGrp="1"/>
          </p:cNvSpPr>
          <p:nvPr>
            <p:ph type="subTitle" idx="1"/>
          </p:nvPr>
        </p:nvSpPr>
        <p:spPr/>
        <p:txBody>
          <a:bodyPr/>
          <a:lstStyle/>
          <a:p>
            <a:r>
              <a:rPr lang="en-US" dirty="0"/>
              <a:t>Exodus 34:6-7 and beyond …</a:t>
            </a:r>
          </a:p>
        </p:txBody>
      </p:sp>
    </p:spTree>
    <p:extLst>
      <p:ext uri="{BB962C8B-B14F-4D97-AF65-F5344CB8AC3E}">
        <p14:creationId xmlns:p14="http://schemas.microsoft.com/office/powerpoint/2010/main" val="3986067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587DC-8F80-B8C9-C327-F9B9ECF89D5A}"/>
              </a:ext>
            </a:extLst>
          </p:cNvPr>
          <p:cNvSpPr>
            <a:spLocks noGrp="1"/>
          </p:cNvSpPr>
          <p:nvPr>
            <p:ph type="title"/>
          </p:nvPr>
        </p:nvSpPr>
        <p:spPr/>
        <p:txBody>
          <a:bodyPr/>
          <a:lstStyle/>
          <a:p>
            <a:r>
              <a:rPr lang="en-US" b="1" dirty="0"/>
              <a:t>Exodus 34:6-7a</a:t>
            </a:r>
          </a:p>
        </p:txBody>
      </p:sp>
      <p:sp>
        <p:nvSpPr>
          <p:cNvPr id="3" name="Content Placeholder 2">
            <a:extLst>
              <a:ext uri="{FF2B5EF4-FFF2-40B4-BE49-F238E27FC236}">
                <a16:creationId xmlns:a16="http://schemas.microsoft.com/office/drawing/2014/main" id="{223E644C-6800-6674-8080-1892DB0F2AE7}"/>
              </a:ext>
            </a:extLst>
          </p:cNvPr>
          <p:cNvSpPr>
            <a:spLocks noGrp="1"/>
          </p:cNvSpPr>
          <p:nvPr>
            <p:ph idx="1"/>
          </p:nvPr>
        </p:nvSpPr>
        <p:spPr/>
        <p:txBody>
          <a:bodyPr>
            <a:noAutofit/>
          </a:bodyPr>
          <a:lstStyle/>
          <a:p>
            <a:pPr>
              <a:buNone/>
            </a:pPr>
            <a:r>
              <a:rPr lang="en-US" sz="4400" dirty="0">
                <a:effectLst/>
                <a:latin typeface="Tahoma" panose="020B0604030504040204" pitchFamily="34" charset="0"/>
                <a:ea typeface="Tahoma" panose="020B0604030504040204" pitchFamily="34" charset="0"/>
                <a:cs typeface="Tahoma" panose="020B0604030504040204" pitchFamily="34" charset="0"/>
              </a:rPr>
              <a:t>“</a:t>
            </a:r>
            <a:r>
              <a:rPr lang="en-US" sz="4000" baseline="30000" dirty="0"/>
              <a:t>6 </a:t>
            </a:r>
            <a:r>
              <a:rPr lang="en-US" sz="4000" dirty="0"/>
              <a:t>The </a:t>
            </a:r>
            <a:r>
              <a:rPr lang="en-US" sz="4000" cap="small" dirty="0">
                <a:effectLst/>
              </a:rPr>
              <a:t>Lord</a:t>
            </a:r>
            <a:r>
              <a:rPr lang="en-US" sz="4000" dirty="0"/>
              <a:t> (I AM) passed in front of Moses, calling out, ‘Yahweh! The </a:t>
            </a:r>
            <a:r>
              <a:rPr lang="en-US" sz="4000" cap="small" dirty="0">
                <a:effectLst/>
              </a:rPr>
              <a:t>Lord</a:t>
            </a:r>
            <a:r>
              <a:rPr lang="en-US" sz="4000" dirty="0"/>
              <a:t>! The God of compassion and mercy! I am slow to anger and filled with unfailing love and faithfulness. </a:t>
            </a:r>
            <a:r>
              <a:rPr lang="en-US" sz="4000" baseline="30000" dirty="0"/>
              <a:t>7 </a:t>
            </a:r>
            <a:r>
              <a:rPr lang="en-US" sz="4000" dirty="0"/>
              <a:t>I lavish unfailing love to a thousand generations.</a:t>
            </a:r>
            <a:r>
              <a:rPr lang="en-US" sz="4000" baseline="30000" dirty="0"/>
              <a:t>  </a:t>
            </a:r>
            <a:r>
              <a:rPr lang="en-US" sz="4000" dirty="0"/>
              <a:t>I forgive iniquity, rebellion, and sin.”</a:t>
            </a:r>
            <a:br>
              <a:rPr lang="en-US" sz="4000" dirty="0"/>
            </a:br>
            <a:endParaRPr lang="en-US" sz="4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15134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1B962-79F9-8FF1-E357-2F7ADCA264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E72BBF-7D9A-7565-26B1-8A8C2EFA92FF}"/>
              </a:ext>
            </a:extLst>
          </p:cNvPr>
          <p:cNvSpPr>
            <a:spLocks noGrp="1"/>
          </p:cNvSpPr>
          <p:nvPr>
            <p:ph type="title"/>
          </p:nvPr>
        </p:nvSpPr>
        <p:spPr/>
        <p:txBody>
          <a:bodyPr/>
          <a:lstStyle/>
          <a:p>
            <a:r>
              <a:rPr lang="en-US" b="1" dirty="0"/>
              <a:t>Exodus 34:7B</a:t>
            </a:r>
          </a:p>
        </p:txBody>
      </p:sp>
      <p:sp>
        <p:nvSpPr>
          <p:cNvPr id="3" name="Content Placeholder 2">
            <a:extLst>
              <a:ext uri="{FF2B5EF4-FFF2-40B4-BE49-F238E27FC236}">
                <a16:creationId xmlns:a16="http://schemas.microsoft.com/office/drawing/2014/main" id="{7242687D-CA79-15EB-02D7-74162E4F15D5}"/>
              </a:ext>
            </a:extLst>
          </p:cNvPr>
          <p:cNvSpPr>
            <a:spLocks noGrp="1"/>
          </p:cNvSpPr>
          <p:nvPr>
            <p:ph idx="1"/>
          </p:nvPr>
        </p:nvSpPr>
        <p:spPr/>
        <p:txBody>
          <a:bodyPr>
            <a:noAutofit/>
          </a:bodyPr>
          <a:lstStyle/>
          <a:p>
            <a:pPr>
              <a:buNone/>
            </a:pPr>
            <a:r>
              <a:rPr lang="en-US" sz="4000" dirty="0">
                <a:effectLst/>
                <a:latin typeface="Tahoma" panose="020B0604030504040204" pitchFamily="34" charset="0"/>
                <a:ea typeface="Tahoma" panose="020B0604030504040204" pitchFamily="34" charset="0"/>
                <a:cs typeface="Tahoma" panose="020B0604030504040204" pitchFamily="34" charset="0"/>
              </a:rPr>
              <a:t>“</a:t>
            </a:r>
            <a:r>
              <a:rPr lang="en-US" sz="4000" baseline="30000" dirty="0"/>
              <a:t>7 </a:t>
            </a:r>
            <a:r>
              <a:rPr lang="en-US" sz="4000" dirty="0"/>
              <a:t>But I do not leave the guilty unpunished. I lay the sins of the parents upon their children and their grandchildren; the entire family is affected, even children in the third and fourth generations.”</a:t>
            </a:r>
            <a:br>
              <a:rPr lang="en-US" sz="4000" dirty="0"/>
            </a:br>
            <a:endParaRPr lang="en-US" sz="4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97707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B5DD5-F7E2-FC6C-3130-DCD5133618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BF7E62-C283-EF6E-DD73-AC4206D565E2}"/>
              </a:ext>
            </a:extLst>
          </p:cNvPr>
          <p:cNvSpPr>
            <a:spLocks noGrp="1"/>
          </p:cNvSpPr>
          <p:nvPr>
            <p:ph type="title"/>
          </p:nvPr>
        </p:nvSpPr>
        <p:spPr/>
        <p:txBody>
          <a:bodyPr/>
          <a:lstStyle/>
          <a:p>
            <a:r>
              <a:rPr lang="en-US" b="1" dirty="0"/>
              <a:t>Ezekiel 18:23</a:t>
            </a:r>
          </a:p>
        </p:txBody>
      </p:sp>
      <p:sp>
        <p:nvSpPr>
          <p:cNvPr id="3" name="Content Placeholder 2">
            <a:extLst>
              <a:ext uri="{FF2B5EF4-FFF2-40B4-BE49-F238E27FC236}">
                <a16:creationId xmlns:a16="http://schemas.microsoft.com/office/drawing/2014/main" id="{CBCD39A5-B8C3-496E-3142-1DB5D402E565}"/>
              </a:ext>
            </a:extLst>
          </p:cNvPr>
          <p:cNvSpPr>
            <a:spLocks noGrp="1"/>
          </p:cNvSpPr>
          <p:nvPr>
            <p:ph idx="1"/>
          </p:nvPr>
        </p:nvSpPr>
        <p:spPr/>
        <p:txBody>
          <a:bodyPr>
            <a:normAutofit/>
          </a:bodyPr>
          <a:lstStyle/>
          <a:p>
            <a:pPr marL="0" marR="0" indent="0">
              <a:buNone/>
            </a:pPr>
            <a:r>
              <a:rPr lang="en-US" sz="4400" dirty="0">
                <a:effectLst/>
                <a:latin typeface="Times New Roman" panose="02020603050405020304" pitchFamily="18" charset="0"/>
                <a:ea typeface="Times New Roman" panose="02020603050405020304" pitchFamily="18" charset="0"/>
              </a:rPr>
              <a:t>“Do you think that I take delight in the death of the wicked?”, says the Sovereign </a:t>
            </a:r>
            <a:r>
              <a:rPr lang="en-US" sz="4400" cap="small" dirty="0">
                <a:effectLst/>
                <a:latin typeface="Times New Roman" panose="02020603050405020304" pitchFamily="18" charset="0"/>
                <a:ea typeface="Times New Roman" panose="02020603050405020304" pitchFamily="18" charset="0"/>
              </a:rPr>
              <a:t>Lord</a:t>
            </a:r>
            <a:r>
              <a:rPr lang="en-US" sz="4400" dirty="0">
                <a:effectLst/>
                <a:latin typeface="Times New Roman" panose="02020603050405020304" pitchFamily="18" charset="0"/>
                <a:ea typeface="Times New Roman" panose="02020603050405020304" pitchFamily="18" charset="0"/>
              </a:rPr>
              <a:t>. “NO WAY! MAY IT NEVER BE! I want them to turn from their wicked ways and turn to Me and live.”</a:t>
            </a:r>
          </a:p>
        </p:txBody>
      </p:sp>
    </p:spTree>
    <p:extLst>
      <p:ext uri="{BB962C8B-B14F-4D97-AF65-F5344CB8AC3E}">
        <p14:creationId xmlns:p14="http://schemas.microsoft.com/office/powerpoint/2010/main" val="2666905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A0964-44E8-FE6E-2BD5-D1806C7A08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8B1A0C-56CA-027F-5ECA-629794F7CF59}"/>
              </a:ext>
            </a:extLst>
          </p:cNvPr>
          <p:cNvSpPr>
            <a:spLocks noGrp="1"/>
          </p:cNvSpPr>
          <p:nvPr>
            <p:ph type="title"/>
          </p:nvPr>
        </p:nvSpPr>
        <p:spPr/>
        <p:txBody>
          <a:bodyPr/>
          <a:lstStyle/>
          <a:p>
            <a:r>
              <a:rPr lang="en-US" b="1" dirty="0"/>
              <a:t>Ezekiel 18:20</a:t>
            </a:r>
          </a:p>
        </p:txBody>
      </p:sp>
      <p:sp>
        <p:nvSpPr>
          <p:cNvPr id="3" name="Content Placeholder 2">
            <a:extLst>
              <a:ext uri="{FF2B5EF4-FFF2-40B4-BE49-F238E27FC236}">
                <a16:creationId xmlns:a16="http://schemas.microsoft.com/office/drawing/2014/main" id="{9C9CEA94-86F3-0BF4-D44C-58ABD15E81E3}"/>
              </a:ext>
            </a:extLst>
          </p:cNvPr>
          <p:cNvSpPr>
            <a:spLocks noGrp="1"/>
          </p:cNvSpPr>
          <p:nvPr>
            <p:ph idx="1"/>
          </p:nvPr>
        </p:nvSpPr>
        <p:spPr/>
        <p:txBody>
          <a:bodyPr>
            <a:noAutofit/>
          </a:bodyPr>
          <a:lstStyle/>
          <a:p>
            <a:pPr marL="0" marR="0" indent="0">
              <a:buNone/>
            </a:pPr>
            <a:r>
              <a:rPr lang="en-US" sz="4000" dirty="0">
                <a:effectLst/>
                <a:latin typeface="Times New Roman" panose="02020603050405020304" pitchFamily="18" charset="0"/>
                <a:ea typeface="Times New Roman" panose="02020603050405020304" pitchFamily="18" charset="0"/>
              </a:rPr>
              <a:t>(In the end) The person who sins is the one who will die. The child will not be punished for the parent’s sins, and the parent will not be punished for the child’s sins. Righteous people will be rewarded for their own righteous behavior, and wicked people will be punished for their own wickedness.  </a:t>
            </a:r>
          </a:p>
        </p:txBody>
      </p:sp>
    </p:spTree>
    <p:extLst>
      <p:ext uri="{BB962C8B-B14F-4D97-AF65-F5344CB8AC3E}">
        <p14:creationId xmlns:p14="http://schemas.microsoft.com/office/powerpoint/2010/main" val="325925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9AA71-DE67-4A95-4105-080B373560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668FBB-1CE5-0F4B-E19C-08D367745A1D}"/>
              </a:ext>
            </a:extLst>
          </p:cNvPr>
          <p:cNvSpPr>
            <a:spLocks noGrp="1"/>
          </p:cNvSpPr>
          <p:nvPr>
            <p:ph type="title"/>
          </p:nvPr>
        </p:nvSpPr>
        <p:spPr/>
        <p:txBody>
          <a:bodyPr/>
          <a:lstStyle/>
          <a:p>
            <a:r>
              <a:rPr lang="en-US" b="1" dirty="0"/>
              <a:t>Exodus 34:6-7a</a:t>
            </a:r>
          </a:p>
        </p:txBody>
      </p:sp>
      <p:sp>
        <p:nvSpPr>
          <p:cNvPr id="3" name="Content Placeholder 2">
            <a:extLst>
              <a:ext uri="{FF2B5EF4-FFF2-40B4-BE49-F238E27FC236}">
                <a16:creationId xmlns:a16="http://schemas.microsoft.com/office/drawing/2014/main" id="{C90FAA53-E575-98E8-9383-2BC71F32CC77}"/>
              </a:ext>
            </a:extLst>
          </p:cNvPr>
          <p:cNvSpPr>
            <a:spLocks noGrp="1"/>
          </p:cNvSpPr>
          <p:nvPr>
            <p:ph idx="1"/>
          </p:nvPr>
        </p:nvSpPr>
        <p:spPr/>
        <p:txBody>
          <a:bodyPr>
            <a:noAutofit/>
          </a:bodyPr>
          <a:lstStyle/>
          <a:p>
            <a:pPr>
              <a:buNone/>
            </a:pPr>
            <a:r>
              <a:rPr lang="en-US" sz="4400" dirty="0">
                <a:effectLst/>
                <a:latin typeface="Tahoma" panose="020B0604030504040204" pitchFamily="34" charset="0"/>
                <a:ea typeface="Tahoma" panose="020B0604030504040204" pitchFamily="34" charset="0"/>
                <a:cs typeface="Tahoma" panose="020B0604030504040204" pitchFamily="34" charset="0"/>
              </a:rPr>
              <a:t>“</a:t>
            </a:r>
            <a:r>
              <a:rPr lang="en-US" sz="4000" baseline="30000" dirty="0"/>
              <a:t>6 </a:t>
            </a:r>
            <a:r>
              <a:rPr lang="en-US" sz="4000" dirty="0"/>
              <a:t>The </a:t>
            </a:r>
            <a:r>
              <a:rPr lang="en-US" sz="4000" cap="small" dirty="0">
                <a:effectLst/>
              </a:rPr>
              <a:t>Lord</a:t>
            </a:r>
            <a:r>
              <a:rPr lang="en-US" sz="4000" dirty="0"/>
              <a:t> (I AM) passed in front of Moses, calling out, ‘Yahweh! The </a:t>
            </a:r>
            <a:r>
              <a:rPr lang="en-US" sz="4000" cap="small" dirty="0">
                <a:effectLst/>
              </a:rPr>
              <a:t>Lord</a:t>
            </a:r>
            <a:r>
              <a:rPr lang="en-US" sz="4000" dirty="0"/>
              <a:t>! The God of compassion and mercy! I am slow to anger and filled with unfailing love and faithfulness. </a:t>
            </a:r>
            <a:r>
              <a:rPr lang="en-US" sz="4000" baseline="30000" dirty="0"/>
              <a:t>7 </a:t>
            </a:r>
            <a:r>
              <a:rPr lang="en-US" sz="4000" dirty="0"/>
              <a:t>I lavish unfailing love to a thousand generations.</a:t>
            </a:r>
            <a:r>
              <a:rPr lang="en-US" sz="4000" baseline="30000" dirty="0"/>
              <a:t>  </a:t>
            </a:r>
            <a:r>
              <a:rPr lang="en-US" sz="4000" dirty="0"/>
              <a:t>I forgive iniquity, rebellion, and sin.”</a:t>
            </a:r>
            <a:br>
              <a:rPr lang="en-US" sz="4000" dirty="0"/>
            </a:br>
            <a:endParaRPr lang="en-US" sz="4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81503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588F5-393A-3F68-545A-BEE8F09112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3B7963-8FE8-06D9-6BF9-EBDCA4297F8F}"/>
              </a:ext>
            </a:extLst>
          </p:cNvPr>
          <p:cNvSpPr>
            <a:spLocks noGrp="1"/>
          </p:cNvSpPr>
          <p:nvPr>
            <p:ph type="title"/>
          </p:nvPr>
        </p:nvSpPr>
        <p:spPr/>
        <p:txBody>
          <a:bodyPr/>
          <a:lstStyle/>
          <a:p>
            <a:pPr algn="ctr"/>
            <a:r>
              <a:rPr lang="en-US" b="1" dirty="0" err="1"/>
              <a:t>APPLIcation</a:t>
            </a:r>
            <a:endParaRPr lang="en-US" b="1" dirty="0"/>
          </a:p>
        </p:txBody>
      </p:sp>
      <p:sp>
        <p:nvSpPr>
          <p:cNvPr id="3" name="Content Placeholder 2">
            <a:extLst>
              <a:ext uri="{FF2B5EF4-FFF2-40B4-BE49-F238E27FC236}">
                <a16:creationId xmlns:a16="http://schemas.microsoft.com/office/drawing/2014/main" id="{1F179E24-19B4-98DA-BBD2-5E869103F050}"/>
              </a:ext>
            </a:extLst>
          </p:cNvPr>
          <p:cNvSpPr>
            <a:spLocks noGrp="1"/>
          </p:cNvSpPr>
          <p:nvPr>
            <p:ph idx="1"/>
          </p:nvPr>
        </p:nvSpPr>
        <p:spPr/>
        <p:txBody>
          <a:bodyPr>
            <a:noAutofit/>
          </a:bodyPr>
          <a:lstStyle/>
          <a:p>
            <a:r>
              <a:rPr lang="en-US" sz="4000" kern="0" dirty="0">
                <a:effectLst/>
                <a:latin typeface="Tahoma" panose="020B0604030504040204" pitchFamily="34" charset="0"/>
                <a:ea typeface="Aptos" panose="020B0004020202020204" pitchFamily="34" charset="0"/>
                <a:cs typeface="Times New Roman" panose="02020603050405020304" pitchFamily="18" charset="0"/>
              </a:rPr>
              <a:t>Exodus 34:6-7 and beyond</a:t>
            </a:r>
          </a:p>
          <a:p>
            <a:pPr marL="0" indent="0">
              <a:buNone/>
            </a:pPr>
            <a:endParaRPr lang="en-US" sz="4000" kern="0" dirty="0">
              <a:latin typeface="Tahoma" panose="020B0604030504040204" pitchFamily="34" charset="0"/>
              <a:ea typeface="Aptos" panose="020B0004020202020204" pitchFamily="34" charset="0"/>
              <a:cs typeface="Times New Roman" panose="02020603050405020304" pitchFamily="18" charset="0"/>
            </a:endParaRPr>
          </a:p>
          <a:p>
            <a:r>
              <a:rPr lang="en-US" sz="4000" kern="0" dirty="0">
                <a:effectLst/>
                <a:latin typeface="Tahoma" panose="020B0604030504040204" pitchFamily="34" charset="0"/>
                <a:ea typeface="Aptos" panose="020B0004020202020204" pitchFamily="34" charset="0"/>
                <a:cs typeface="Times New Roman" panose="02020603050405020304" pitchFamily="18" charset="0"/>
              </a:rPr>
              <a:t>God desires to be with me</a:t>
            </a:r>
          </a:p>
          <a:p>
            <a:endParaRPr lang="en-US" sz="4000" kern="0" dirty="0">
              <a:latin typeface="Tahoma" panose="020B0604030504040204" pitchFamily="34" charset="0"/>
              <a:ea typeface="Aptos" panose="020B0004020202020204" pitchFamily="34" charset="0"/>
              <a:cs typeface="Times New Roman" panose="02020603050405020304" pitchFamily="18" charset="0"/>
            </a:endParaRPr>
          </a:p>
          <a:p>
            <a:r>
              <a:rPr lang="en-US" sz="4000" kern="0" dirty="0">
                <a:effectLst/>
                <a:latin typeface="Tahoma" panose="020B0604030504040204" pitchFamily="34" charset="0"/>
                <a:ea typeface="Aptos" panose="020B0004020202020204" pitchFamily="34" charset="0"/>
                <a:cs typeface="Times New Roman" panose="02020603050405020304" pitchFamily="18" charset="0"/>
              </a:rPr>
              <a:t>Imitate Him</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147549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187</TotalTime>
  <Words>308</Words>
  <Application>Microsoft Macintosh PowerPoint</Application>
  <PresentationFormat>Widescreen</PresentationFormat>
  <Paragraphs>18</Paragraphs>
  <Slides>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Aptos</vt:lpstr>
      <vt:lpstr>Calibri</vt:lpstr>
      <vt:lpstr>Rockwell</vt:lpstr>
      <vt:lpstr>Rockwell Condensed</vt:lpstr>
      <vt:lpstr>Rockwell Extra Bold</vt:lpstr>
      <vt:lpstr>Tahoma</vt:lpstr>
      <vt:lpstr>Times New Roman</vt:lpstr>
      <vt:lpstr>Wingdings</vt:lpstr>
      <vt:lpstr>Wood Type</vt:lpstr>
      <vt:lpstr>God, Is that Really You?</vt:lpstr>
      <vt:lpstr>Exodus 34:6-7a</vt:lpstr>
      <vt:lpstr>Exodus 34:7B</vt:lpstr>
      <vt:lpstr>Ezekiel 18:23</vt:lpstr>
      <vt:lpstr>Ezekiel 18:20</vt:lpstr>
      <vt:lpstr>Exodus 34:6-7a</vt:lpstr>
      <vt:lpstr>APPLIcation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Frank Piszczor</dc:creator>
  <cp:lastModifiedBy>Frank Piszczor</cp:lastModifiedBy>
  <cp:revision>7</cp:revision>
  <dcterms:created xsi:type="dcterms:W3CDTF">2024-12-01T03:25:44Z</dcterms:created>
  <dcterms:modified xsi:type="dcterms:W3CDTF">2025-03-23T03:37:23Z</dcterms:modified>
</cp:coreProperties>
</file>